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Montserrat Black"/>
      <p:bold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Bebas Neue"/>
      <p:regular r:id="rId26"/>
    </p:embeddedFont>
    <p:embeddedFont>
      <p:font typeface="PT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Black-bold.fntdata"/><Relationship Id="rId22" Type="http://schemas.openxmlformats.org/officeDocument/2006/relationships/font" Target="fonts/Montserrat-regular.fntdata"/><Relationship Id="rId21" Type="http://schemas.openxmlformats.org/officeDocument/2006/relationships/font" Target="fonts/MontserratBlack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ebas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PT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4d9035308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4d9035308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2" name="Google Shape;3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01" name="Google Shape;101;p3"/>
          <p:cNvGrpSpPr/>
          <p:nvPr/>
        </p:nvGrpSpPr>
        <p:grpSpPr>
          <a:xfrm>
            <a:off x="5478864" y="2056700"/>
            <a:ext cx="5036265" cy="4113315"/>
            <a:chOff x="4780389" y="2513200"/>
            <a:chExt cx="5036265" cy="4113315"/>
          </a:xfrm>
        </p:grpSpPr>
        <p:grpSp>
          <p:nvGrpSpPr>
            <p:cNvPr id="102" name="Google Shape;102;p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03" name="Google Shape;103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04" name="Google Shape;104;p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05" name="Google Shape;105;p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06" name="Google Shape;106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7" name="Google Shape;107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34" name="Google Shape;134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" name="Google Shape;135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42" name="Google Shape;142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" name="Google Shape;145;p3"/>
          <p:cNvGrpSpPr/>
          <p:nvPr/>
        </p:nvGrpSpPr>
        <p:grpSpPr>
          <a:xfrm>
            <a:off x="-128336" y="-2516263"/>
            <a:ext cx="5036265" cy="4113315"/>
            <a:chOff x="4780389" y="2513200"/>
            <a:chExt cx="5036265" cy="4113315"/>
          </a:xfrm>
        </p:grpSpPr>
        <p:grpSp>
          <p:nvGrpSpPr>
            <p:cNvPr id="146" name="Google Shape;146;p3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147" name="Google Shape;147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48" name="Google Shape;148;p3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149" name="Google Shape;149;p3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150" name="Google Shape;150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1" name="Google Shape;151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78" name="Google Shape;178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79" name="Google Shape;179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186" name="Google Shape;186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191" name="Google Shape;191;p4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192" name="Google Shape;192;p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"/>
          <p:cNvSpPr txBox="1"/>
          <p:nvPr>
            <p:ph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5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5" name="Google Shape;205;p5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6" name="Google Shape;206;p5"/>
          <p:cNvSpPr txBox="1"/>
          <p:nvPr>
            <p:ph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" name="Google Shape;207;p5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9" name="Google Shape;209;p5"/>
          <p:cNvSpPr txBox="1"/>
          <p:nvPr>
            <p:ph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5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1" name="Google Shape;211;p5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5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13" name="Google Shape;213;p5"/>
          <p:cNvGrpSpPr/>
          <p:nvPr/>
        </p:nvGrpSpPr>
        <p:grpSpPr>
          <a:xfrm rot="-10638711">
            <a:off x="-2374723" y="-345865"/>
            <a:ext cx="3485299" cy="1363521"/>
            <a:chOff x="5000328" y="4413932"/>
            <a:chExt cx="3485298" cy="1363521"/>
          </a:xfrm>
        </p:grpSpPr>
        <p:grpSp>
          <p:nvGrpSpPr>
            <p:cNvPr id="214" name="Google Shape;214;p5"/>
            <p:cNvGrpSpPr/>
            <p:nvPr/>
          </p:nvGrpSpPr>
          <p:grpSpPr>
            <a:xfrm>
              <a:off x="5000328" y="4413932"/>
              <a:ext cx="3485298" cy="1363521"/>
              <a:chOff x="4151828" y="2626857"/>
              <a:chExt cx="3485298" cy="1363521"/>
            </a:xfrm>
          </p:grpSpPr>
          <p:sp>
            <p:nvSpPr>
              <p:cNvPr id="215" name="Google Shape;215;p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" name="Google Shape;220;p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95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4" name="Google Shape;224;p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29" name="Google Shape;229;p6"/>
          <p:cNvGrpSpPr/>
          <p:nvPr/>
        </p:nvGrpSpPr>
        <p:grpSpPr>
          <a:xfrm>
            <a:off x="8353996" y="-383894"/>
            <a:ext cx="1346103" cy="1863889"/>
            <a:chOff x="8353996" y="-383894"/>
            <a:chExt cx="1346103" cy="1863889"/>
          </a:xfrm>
        </p:grpSpPr>
        <p:sp>
          <p:nvSpPr>
            <p:cNvPr id="230" name="Google Shape;230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7"/>
          <p:cNvGrpSpPr/>
          <p:nvPr/>
        </p:nvGrpSpPr>
        <p:grpSpPr>
          <a:xfrm>
            <a:off x="4780389" y="2513200"/>
            <a:ext cx="5036265" cy="4113315"/>
            <a:chOff x="4780389" y="2513200"/>
            <a:chExt cx="5036265" cy="4113315"/>
          </a:xfrm>
        </p:grpSpPr>
        <p:grpSp>
          <p:nvGrpSpPr>
            <p:cNvPr id="241" name="Google Shape;241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42" name="Google Shape;24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43" name="Google Shape;243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244" name="Google Shape;244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245" name="Google Shape;24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6" name="Google Shape;24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7" name="Google Shape;24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8" name="Google Shape;24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49" name="Google Shape;24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0" name="Google Shape;25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273" name="Google Shape;27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4" name="Google Shape;27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" name="Google Shape;27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" name="Google Shape;27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7" name="Google Shape;27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8" name="Google Shape;27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281" name="Google Shape;28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4" name="Google Shape;284;p7"/>
          <p:cNvGrpSpPr/>
          <p:nvPr/>
        </p:nvGrpSpPr>
        <p:grpSpPr>
          <a:xfrm>
            <a:off x="-3382536" y="-1517163"/>
            <a:ext cx="5036265" cy="4113315"/>
            <a:chOff x="4780389" y="2513200"/>
            <a:chExt cx="5036265" cy="4113315"/>
          </a:xfrm>
        </p:grpSpPr>
        <p:grpSp>
          <p:nvGrpSpPr>
            <p:cNvPr id="285" name="Google Shape;285;p7"/>
            <p:cNvGrpSpPr/>
            <p:nvPr/>
          </p:nvGrpSpPr>
          <p:grpSpPr>
            <a:xfrm>
              <a:off x="4780389" y="2513200"/>
              <a:ext cx="5036265" cy="4113315"/>
              <a:chOff x="4673664" y="2214100"/>
              <a:chExt cx="5036265" cy="4113315"/>
            </a:xfrm>
          </p:grpSpPr>
          <p:sp>
            <p:nvSpPr>
              <p:cNvPr id="286" name="Google Shape;286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87" name="Google Shape;287;p7"/>
              <p:cNvGrpSpPr/>
              <p:nvPr/>
            </p:nvGrpSpPr>
            <p:grpSpPr>
              <a:xfrm>
                <a:off x="4673664" y="2214100"/>
                <a:ext cx="5036265" cy="4113315"/>
                <a:chOff x="4673664" y="2214100"/>
                <a:chExt cx="5036265" cy="4113315"/>
              </a:xfrm>
            </p:grpSpPr>
            <p:grpSp>
              <p:nvGrpSpPr>
                <p:cNvPr id="288" name="Google Shape;288;p7"/>
                <p:cNvGrpSpPr/>
                <p:nvPr/>
              </p:nvGrpSpPr>
              <p:grpSpPr>
                <a:xfrm>
                  <a:off x="4673664" y="2214100"/>
                  <a:ext cx="5036265" cy="4113315"/>
                  <a:chOff x="3825164" y="427025"/>
                  <a:chExt cx="5036265" cy="4113315"/>
                </a:xfrm>
              </p:grpSpPr>
              <p:sp>
                <p:nvSpPr>
                  <p:cNvPr id="289" name="Google Shape;289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0" name="Google Shape;290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1" name="Google Shape;291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2" name="Google Shape;292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3" name="Google Shape;293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4" name="Google Shape;294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r>
                      <a:t/>
                    </a:r>
                    <a:endParaRPr b="0" i="0" sz="1400" u="none" cap="none" strike="noStrik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17" name="Google Shape;317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8" name="Google Shape;318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19" name="Google Shape;319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sp>
          <p:nvSpPr>
            <p:cNvPr id="325" name="Google Shape;325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" name="Google Shape;328;p7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329" name="Google Shape;329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1" name="Google Shape;331;p7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332" name="Google Shape;332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4" name="Google Shape;334;p7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335" name="Google Shape;335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37" name="Google Shape;337;p7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7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7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7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7"/>
          <p:cNvPicPr preferRelativeResize="0"/>
          <p:nvPr/>
        </p:nvPicPr>
        <p:blipFill rotWithShape="1">
          <a:blip r:embed="rId6">
            <a:alphaModFix/>
          </a:blip>
          <a:srcRect b="0" l="22008" r="18454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8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44" name="Google Shape;344;p8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b="0" i="0" sz="32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b="0" i="0" sz="32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10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6663225" y="124238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Google Shape;351;p10"/>
          <p:cNvPicPr preferRelativeResize="0"/>
          <p:nvPr/>
        </p:nvPicPr>
        <p:blipFill rotWithShape="1">
          <a:blip r:embed="rId4">
            <a:alphaModFix/>
          </a:blip>
          <a:srcRect b="0" l="22008" r="18454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10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7630172" y="519339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10"/>
          <p:cNvSpPr txBox="1"/>
          <p:nvPr>
            <p:ph type="ctrTitle"/>
          </p:nvPr>
        </p:nvSpPr>
        <p:spPr>
          <a:xfrm>
            <a:off x="133333" y="861059"/>
            <a:ext cx="7033369" cy="134405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600"/>
              </a:spcAft>
              <a:buSzPts val="5200"/>
              <a:buNone/>
            </a:pPr>
            <a:r>
              <a:rPr b="1" lang="en-US" sz="3600">
                <a:latin typeface="Montserrat Black"/>
                <a:ea typeface="Montserrat Black"/>
                <a:cs typeface="Montserrat Black"/>
                <a:sym typeface="Montserrat Black"/>
              </a:rPr>
              <a:t>Play to Learn: Tic-Tac-Toe Using Deep Q-Network</a:t>
            </a:r>
            <a:endParaRPr b="1" sz="36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19"/>
          <p:cNvSpPr txBox="1"/>
          <p:nvPr>
            <p:ph type="title"/>
          </p:nvPr>
        </p:nvSpPr>
        <p:spPr>
          <a:xfrm>
            <a:off x="519278" y="35364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2800"/>
              <a:t>Results</a:t>
            </a:r>
            <a:endParaRPr sz="4400"/>
          </a:p>
        </p:txBody>
      </p:sp>
      <p:pic>
        <p:nvPicPr>
          <p:cNvPr descr="A screenshot of a computer code&#10;&#10;AI-generated content may be incorrect." id="413" name="Google Shape;41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113" y="1262056"/>
            <a:ext cx="4127257" cy="31017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f a number of people&#10;&#10;AI-generated content may be incorrect." id="414" name="Google Shape;41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262056"/>
            <a:ext cx="4222167" cy="3101788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19"/>
          <p:cNvSpPr txBox="1"/>
          <p:nvPr/>
        </p:nvSpPr>
        <p:spPr>
          <a:xfrm>
            <a:off x="1121684" y="4482077"/>
            <a:ext cx="22381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5: Playing Scenario 5</a:t>
            </a:r>
            <a:endParaRPr/>
          </a:p>
        </p:txBody>
      </p:sp>
      <p:sp>
        <p:nvSpPr>
          <p:cNvPr id="416" name="Google Shape;416;p19"/>
          <p:cNvSpPr txBox="1"/>
          <p:nvPr/>
        </p:nvSpPr>
        <p:spPr>
          <a:xfrm>
            <a:off x="4371278" y="4482076"/>
            <a:ext cx="469231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6: Average Q-values per Episode during DQN Training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20"/>
          <p:cNvSpPr txBox="1"/>
          <p:nvPr>
            <p:ph type="title"/>
          </p:nvPr>
        </p:nvSpPr>
        <p:spPr>
          <a:xfrm>
            <a:off x="519278" y="24956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2800"/>
              <a:t>Results</a:t>
            </a:r>
            <a:endParaRPr sz="4400"/>
          </a:p>
        </p:txBody>
      </p:sp>
      <p:pic>
        <p:nvPicPr>
          <p:cNvPr descr="A graph of a person&#10;&#10;AI-generated content may be incorrect." id="422" name="Google Shape;42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270" y="1031378"/>
            <a:ext cx="4263521" cy="3049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showing the growth of a training loss&#10;&#10;AI-generated content may be incorrect." id="423" name="Google Shape;423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1211" y="1031377"/>
            <a:ext cx="4326672" cy="304996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0"/>
          <p:cNvSpPr txBox="1"/>
          <p:nvPr/>
        </p:nvSpPr>
        <p:spPr>
          <a:xfrm>
            <a:off x="565723" y="4186378"/>
            <a:ext cx="299312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7: Epsilon Decay over Episodes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0"/>
          <p:cNvSpPr txBox="1"/>
          <p:nvPr/>
        </p:nvSpPr>
        <p:spPr>
          <a:xfrm>
            <a:off x="4371278" y="4186378"/>
            <a:ext cx="481093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8: Training Loss Progression of Deep Q-Network (DQN)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1"/>
          <p:cNvSpPr txBox="1"/>
          <p:nvPr>
            <p:ph type="title"/>
          </p:nvPr>
        </p:nvSpPr>
        <p:spPr>
          <a:xfrm>
            <a:off x="526712" y="2347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2800"/>
              <a:t>Results</a:t>
            </a:r>
            <a:endParaRPr sz="4400"/>
          </a:p>
        </p:txBody>
      </p:sp>
      <p:sp>
        <p:nvSpPr>
          <p:cNvPr id="431" name="Google Shape;431;p21"/>
          <p:cNvSpPr txBox="1"/>
          <p:nvPr/>
        </p:nvSpPr>
        <p:spPr>
          <a:xfrm>
            <a:off x="409605" y="4208680"/>
            <a:ext cx="3440365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9: Rolling Performance over Episodes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graph of different colored lines&#10;&#10;AI-generated content may be incorrect." id="432" name="Google Shape;43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660" y="1046246"/>
            <a:ext cx="4066237" cy="30425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graph of different colored lines&#10;&#10;AI-generated content may be incorrect." id="433" name="Google Shape;43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90225" y="1046246"/>
            <a:ext cx="4475115" cy="3042533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1"/>
          <p:cNvSpPr txBox="1"/>
          <p:nvPr/>
        </p:nvSpPr>
        <p:spPr>
          <a:xfrm>
            <a:off x="4070921" y="4208679"/>
            <a:ext cx="516038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10: Win, Draw, and Loss Rates of DQN Agent Over Episodes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2"/>
          <p:cNvSpPr txBox="1"/>
          <p:nvPr/>
        </p:nvSpPr>
        <p:spPr>
          <a:xfrm>
            <a:off x="2412845" y="269580"/>
            <a:ext cx="421423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Future Improvement</a:t>
            </a:r>
            <a:endParaRPr b="1" i="0" sz="2000" u="none" cap="none" strike="noStrike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440" name="Google Shape;440;p22"/>
          <p:cNvSpPr/>
          <p:nvPr/>
        </p:nvSpPr>
        <p:spPr>
          <a:xfrm>
            <a:off x="304800" y="941483"/>
            <a:ext cx="8311376" cy="36084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Adaptive Difficulty Using DQN Parameters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Adjust exploration rate and reward functions based on user performance.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Graphical User Interface (GUI)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Develop using Tkinter or Pygame for interactive gameplay.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Enhanced Deep Q-Network (DQN) Architecture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Experiment with deeper networks, target networks, or Double DQN.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AI Performance Visualization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Show metrics like win/loss/draw counts, epsilon decay, and Q-value trends.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DQN Multiplayer Integration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Enable human vs. human and human vs. DQN gameplay, with online/LAN support.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1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Heatmap and Q-Value Visualizations</a:t>
            </a: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Visualize the agent's decision-making using Q-value heatmaps for each board state.</a:t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23"/>
          <p:cNvSpPr txBox="1"/>
          <p:nvPr/>
        </p:nvSpPr>
        <p:spPr>
          <a:xfrm>
            <a:off x="3020120" y="656434"/>
            <a:ext cx="249601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Conclusion</a:t>
            </a:r>
            <a:endParaRPr/>
          </a:p>
        </p:txBody>
      </p:sp>
      <p:sp>
        <p:nvSpPr>
          <p:cNvPr id="446" name="Google Shape;446;p23"/>
          <p:cNvSpPr txBox="1"/>
          <p:nvPr/>
        </p:nvSpPr>
        <p:spPr>
          <a:xfrm>
            <a:off x="495300" y="1432415"/>
            <a:ext cx="8418242" cy="19926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DQN-Tac-Toe project successfully applies Deep Q-Networks (DQN) to create an AI agent for Tic-Tac-Toe, enabling human players to engage with the agent in a game setting. While the current version is console-based, it serves as a foundational implementation for reinforcement learning with deep learning techniques. Future improvements, including a graphical user interface (GUI), enhanced DQN architecture, real-time learning metrics visualization, and multiplayer support, will significantly enhance both functionality and user experience, making the game more interactive, stable, and adaptive to player performance.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"/>
          <p:cNvSpPr txBox="1"/>
          <p:nvPr/>
        </p:nvSpPr>
        <p:spPr>
          <a:xfrm>
            <a:off x="1965960" y="1556087"/>
            <a:ext cx="464422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ACF7FC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1"/>
          <p:cNvSpPr txBox="1"/>
          <p:nvPr>
            <p:ph type="ctrTitle"/>
          </p:nvPr>
        </p:nvSpPr>
        <p:spPr>
          <a:xfrm>
            <a:off x="184775" y="258298"/>
            <a:ext cx="7033800" cy="46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11"/>
          <p:cNvSpPr txBox="1"/>
          <p:nvPr>
            <p:ph idx="1" type="subTitle"/>
          </p:nvPr>
        </p:nvSpPr>
        <p:spPr>
          <a:xfrm>
            <a:off x="184775" y="169100"/>
            <a:ext cx="9324000" cy="46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Ruhsafa Haque 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1912488642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Rafiqul  Islam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1821991042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 Rifat ibna Azad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1812298042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50">
                <a:solidFill>
                  <a:srgbClr val="080809"/>
                </a:solidFill>
                <a:highlight>
                  <a:srgbClr val="F0F0F0"/>
                </a:highlight>
                <a:latin typeface="Arial"/>
                <a:ea typeface="Arial"/>
                <a:cs typeface="Arial"/>
                <a:sym typeface="Arial"/>
              </a:rPr>
              <a:t>           Group 2</a:t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50">
              <a:solidFill>
                <a:srgbClr val="080809"/>
              </a:solidFill>
              <a:highlight>
                <a:srgbClr val="F0F0F0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2"/>
          <p:cNvSpPr txBox="1"/>
          <p:nvPr>
            <p:ph type="title"/>
          </p:nvPr>
        </p:nvSpPr>
        <p:spPr>
          <a:xfrm>
            <a:off x="3210375" y="706244"/>
            <a:ext cx="3116315" cy="72892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sz="2800"/>
              <a:t>Introduction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" name="Google Shape;365;p12"/>
          <p:cNvSpPr txBox="1"/>
          <p:nvPr/>
        </p:nvSpPr>
        <p:spPr>
          <a:xfrm>
            <a:off x="474842" y="1540695"/>
            <a:ext cx="7635812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Tic-Tac-Toe is a classic two-player game played on a 3x3 grid, aiming to align three marks in a row. In this project, instead of traditional rule-based logic, we implemented a Deep Q-Network (DQN), a reinforcement learning technique that uses neural networks to approximate Q-values for decision-making. The AI agent trains by playing thousands of games against a random opponent, learning optimal strategies through rewards and penalties. The objective is to build a console-based Tic-Tac-Toe game where users can play against a DQN-powered AI that improves its gameplay over time through continuous learning.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3"/>
          <p:cNvSpPr txBox="1"/>
          <p:nvPr/>
        </p:nvSpPr>
        <p:spPr>
          <a:xfrm>
            <a:off x="2857500" y="623351"/>
            <a:ext cx="332232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What is DQN?</a:t>
            </a:r>
            <a:endParaRPr b="0" i="0" sz="2800" u="none" cap="none" strike="noStrike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71" name="Google Shape;371;p13"/>
          <p:cNvSpPr txBox="1"/>
          <p:nvPr/>
        </p:nvSpPr>
        <p:spPr>
          <a:xfrm>
            <a:off x="975360" y="1648927"/>
            <a:ext cx="5608320" cy="15254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b="0" i="0" lang="en-US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DQN stands for Deep Q-Network.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b="0" i="0" lang="en-US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Combines Q-Learning with deep neural networks.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b="0" i="0" lang="en-US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Learns optimal policies via interaction with environment.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b="0" i="0" lang="en-US" sz="16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in advanced AI like AlphaGo and Atari games.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4"/>
          <p:cNvSpPr txBox="1"/>
          <p:nvPr/>
        </p:nvSpPr>
        <p:spPr>
          <a:xfrm>
            <a:off x="2893230" y="0"/>
            <a:ext cx="33575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Background Study</a:t>
            </a:r>
            <a:endParaRPr/>
          </a:p>
        </p:txBody>
      </p:sp>
      <p:sp>
        <p:nvSpPr>
          <p:cNvPr id="377" name="Google Shape;377;p14"/>
          <p:cNvSpPr/>
          <p:nvPr/>
        </p:nvSpPr>
        <p:spPr>
          <a:xfrm>
            <a:off x="368504" y="411441"/>
            <a:ext cx="8243441" cy="45779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Tic-Tac-Toe is a well-known strategy game with a finite number of possible moves, making it an ideal testbed for AI learning.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Traditional AI approaches use Minimax algorithms, which exhaustively search all possible game states.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Instead of predefined rules, machine learning (ML) allows AI to learn optimal strategies through experience.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 Learning (RL) enables an AI agent to learn by interacting with an environment and receiving rewards for good moves and penalties for bad ones.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Q-Networks (DQN), a deep reinforcement learning method, allow the AI to learn strategies through trial and error.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DQN combines Q-Learning with neural networks to estimate the expected future rewards (Q-values) of actions in different states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Teaching AI to play games like Tic-Tac-Toe provides a foundation for developing more advanced AI systems. 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AI learns by playing many games, receiving positive rewards for good moves and penalties for bad ones, improving over time.</a:t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5"/>
          <p:cNvSpPr txBox="1"/>
          <p:nvPr/>
        </p:nvSpPr>
        <p:spPr>
          <a:xfrm>
            <a:off x="3309124" y="0"/>
            <a:ext cx="199142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Motivation</a:t>
            </a:r>
            <a:endParaRPr/>
          </a:p>
        </p:txBody>
      </p:sp>
      <p:sp>
        <p:nvSpPr>
          <p:cNvPr id="383" name="Google Shape;383;p15"/>
          <p:cNvSpPr/>
          <p:nvPr/>
        </p:nvSpPr>
        <p:spPr>
          <a:xfrm>
            <a:off x="784302" y="694521"/>
            <a:ext cx="8002859" cy="36084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Offers hands-on experience with Deep Q-Networks (DQN), combining neural networks with reinforcement learning.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Demonstrates how an AI agent can learn optimal strategies through self-play and reward feedback, not hardcoded rules.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Unlike traditional Q-learning, DQN handles larger state-action spaces efficiently using deep learning.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Reinforces understanding of exploration (ε-greedy), experience replay, and target networks—core DQN concepts.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DQN is widely used in advanced AI applications such as playing Atari games, robotics, and real-time decision-making.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Observing how an AI improves through episodes and learns to win more often is highly motivating.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Bridges the gap between academic ML knowledge and real-world AI problem-solving.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6"/>
          <p:cNvSpPr txBox="1"/>
          <p:nvPr>
            <p:ph idx="1" type="subTitle"/>
          </p:nvPr>
        </p:nvSpPr>
        <p:spPr>
          <a:xfrm>
            <a:off x="1170424" y="633132"/>
            <a:ext cx="7897376" cy="67750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latin typeface="Montserrat Black"/>
                <a:ea typeface="Montserrat Black"/>
                <a:cs typeface="Montserrat Black"/>
                <a:sym typeface="Montserrat Black"/>
              </a:rPr>
              <a:t>Why Choose DQN over Q-Learning?</a:t>
            </a:r>
            <a:endParaRPr/>
          </a:p>
        </p:txBody>
      </p:sp>
      <p:sp>
        <p:nvSpPr>
          <p:cNvPr id="389" name="Google Shape;389;p16"/>
          <p:cNvSpPr txBox="1"/>
          <p:nvPr/>
        </p:nvSpPr>
        <p:spPr>
          <a:xfrm>
            <a:off x="640080" y="1841483"/>
            <a:ext cx="5158740" cy="19913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Scalability to Complex Problems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Learning from Raw Input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Improved Stability and Convergence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Generalization Across States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Enhanced Exploration with Epsilon Decay</a:t>
            </a:r>
            <a:endParaRPr/>
          </a:p>
          <a:p>
            <a:pPr indent="-285750" lvl="0" marL="2857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⮚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Efficient Learning with Deep Networks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7"/>
          <p:cNvSpPr txBox="1"/>
          <p:nvPr>
            <p:ph type="title"/>
          </p:nvPr>
        </p:nvSpPr>
        <p:spPr>
          <a:xfrm>
            <a:off x="519278" y="35364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2800"/>
              <a:t>Results</a:t>
            </a:r>
            <a:endParaRPr sz="4400"/>
          </a:p>
        </p:txBody>
      </p:sp>
      <p:pic>
        <p:nvPicPr>
          <p:cNvPr descr="A white background with black text&#10;&#10;AI-generated content may be incorrect." id="395" name="Google Shape;39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4235" y="1085383"/>
            <a:ext cx="3999569" cy="318181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background with black text&#10;&#10;AI-generated content may be incorrect." id="396" name="Google Shape;396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4274" y="1085385"/>
            <a:ext cx="4148254" cy="3181816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7"/>
          <p:cNvSpPr txBox="1"/>
          <p:nvPr/>
        </p:nvSpPr>
        <p:spPr>
          <a:xfrm>
            <a:off x="1174595" y="4442406"/>
            <a:ext cx="22381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1: Playing Scenario 1</a:t>
            </a:r>
            <a:endParaRPr/>
          </a:p>
        </p:txBody>
      </p:sp>
      <p:sp>
        <p:nvSpPr>
          <p:cNvPr id="398" name="Google Shape;398;p17"/>
          <p:cNvSpPr txBox="1"/>
          <p:nvPr/>
        </p:nvSpPr>
        <p:spPr>
          <a:xfrm>
            <a:off x="5675970" y="4442405"/>
            <a:ext cx="22381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2: Playing Scenario 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8"/>
          <p:cNvSpPr txBox="1"/>
          <p:nvPr>
            <p:ph type="title"/>
          </p:nvPr>
        </p:nvSpPr>
        <p:spPr>
          <a:xfrm>
            <a:off x="519278" y="35364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b="1" lang="en-US" sz="2800"/>
              <a:t>Results</a:t>
            </a:r>
            <a:endParaRPr sz="4400"/>
          </a:p>
        </p:txBody>
      </p:sp>
      <p:pic>
        <p:nvPicPr>
          <p:cNvPr descr="A screenshot of a computer code&#10;&#10;AI-generated content may be incorrect." id="404" name="Google Shape;4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814" y="1129990"/>
            <a:ext cx="4213108" cy="32115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white background with black text&#10;&#10;AI-generated content may be incorrect." id="405" name="Google Shape;40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28840" y="1129990"/>
            <a:ext cx="3960346" cy="3211551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18"/>
          <p:cNvSpPr txBox="1"/>
          <p:nvPr/>
        </p:nvSpPr>
        <p:spPr>
          <a:xfrm>
            <a:off x="1092819" y="4482077"/>
            <a:ext cx="22381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3: Playing Scenario 3</a:t>
            </a:r>
            <a:endParaRPr/>
          </a:p>
        </p:txBody>
      </p:sp>
      <p:sp>
        <p:nvSpPr>
          <p:cNvPr id="407" name="Google Shape;407;p18"/>
          <p:cNvSpPr txBox="1"/>
          <p:nvPr/>
        </p:nvSpPr>
        <p:spPr>
          <a:xfrm>
            <a:off x="5789956" y="4482076"/>
            <a:ext cx="2238113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 4: Playing Scenario 4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